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handoutMasterIdLst>
    <p:handoutMasterId r:id="rId13"/>
  </p:handoutMasterIdLst>
  <p:sldIdLst>
    <p:sldId id="269" r:id="rId2"/>
    <p:sldId id="256" r:id="rId3"/>
    <p:sldId id="267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40"/>
    <a:srgbClr val="A4C4C6"/>
    <a:srgbClr val="495056"/>
    <a:srgbClr val="3F4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367A6-EEF7-43C3-ADA2-71E255FC1444}" type="datetimeFigureOut">
              <a:rPr lang="en-AU" smtClean="0"/>
              <a:t>1/07/2015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29F2-3EEB-4BA0-949E-33FC40A5E5F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4201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724656"/>
            <a:ext cx="7772400" cy="253204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942378"/>
            <a:ext cx="7772400" cy="1626807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42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90973"/>
            <a:ext cx="7772400" cy="1470025"/>
          </a:xfrm>
        </p:spPr>
        <p:txBody>
          <a:bodyPr>
            <a:noAutofit/>
          </a:bodyPr>
          <a:lstStyle>
            <a:lvl1pPr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8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53508" y="1063755"/>
            <a:ext cx="7772400" cy="378065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724657"/>
            <a:ext cx="7772400" cy="2833393"/>
          </a:xfrm>
        </p:spPr>
        <p:txBody>
          <a:bodyPr>
            <a:normAutofit/>
          </a:bodyPr>
          <a:lstStyle>
            <a:lvl1pPr marL="285750" indent="-285750" algn="l">
              <a:spcBef>
                <a:spcPts val="600"/>
              </a:spcBef>
              <a:buSzPct val="60000"/>
              <a:buFont typeface="Wingdings" charset="2"/>
              <a:buChar char="Ø"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98204"/>
            <a:ext cx="7772400" cy="1670981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48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977003"/>
            <a:ext cx="7772400" cy="4494203"/>
          </a:xfrm>
        </p:spPr>
        <p:txBody>
          <a:bodyPr>
            <a:normAutofit/>
          </a:bodyPr>
          <a:lstStyle>
            <a:lvl1pPr marL="285750" indent="-285750" algn="l">
              <a:spcBef>
                <a:spcPts val="600"/>
              </a:spcBef>
              <a:buSzPct val="60000"/>
              <a:buFont typeface="Wingdings" charset="2"/>
              <a:buChar char="Ø"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0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724658"/>
            <a:ext cx="7772400" cy="3278471"/>
          </a:xfrm>
        </p:spPr>
        <p:txBody>
          <a:bodyPr numCol="2">
            <a:normAutofit/>
          </a:bodyPr>
          <a:lstStyle>
            <a:lvl1pPr marL="285750" indent="-285750" algn="l">
              <a:spcBef>
                <a:spcPts val="600"/>
              </a:spcBef>
              <a:buSzPct val="60000"/>
              <a:buFont typeface="Wingdings" charset="2"/>
              <a:buChar char="Ø"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98204"/>
            <a:ext cx="7772400" cy="1670981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0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6655" y="792371"/>
            <a:ext cx="7772400" cy="4993644"/>
          </a:xfrm>
        </p:spPr>
        <p:txBody>
          <a:bodyPr numCol="2">
            <a:normAutofit/>
          </a:bodyPr>
          <a:lstStyle>
            <a:lvl1pPr marL="285750" indent="-285750" algn="l">
              <a:spcBef>
                <a:spcPts val="600"/>
              </a:spcBef>
              <a:buSzPct val="60000"/>
              <a:buFont typeface="Wingdings" charset="2"/>
              <a:buChar char="Ø"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98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789793"/>
            <a:ext cx="3677919" cy="4068212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12287"/>
            <a:ext cx="7772400" cy="1690904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19650" y="2789796"/>
            <a:ext cx="3638550" cy="406820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85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789793"/>
            <a:ext cx="3677919" cy="4068212"/>
          </a:xfrm>
        </p:spPr>
        <p:txBody>
          <a:bodyPr>
            <a:normAutofit/>
          </a:bodyPr>
          <a:lstStyle>
            <a:lvl1pPr marL="285750" indent="-285750" algn="l">
              <a:spcBef>
                <a:spcPts val="600"/>
              </a:spcBef>
              <a:buSzPct val="60000"/>
              <a:buFont typeface="Wingdings" charset="2"/>
              <a:buChar char="Ø"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47886"/>
            <a:ext cx="7772400" cy="1693324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19650" y="2789796"/>
            <a:ext cx="3638550" cy="406820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27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Photos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355654"/>
            <a:ext cx="3851600" cy="2453359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95193"/>
            <a:ext cx="3851600" cy="1470025"/>
          </a:xfrm>
        </p:spPr>
        <p:txBody>
          <a:bodyPr>
            <a:noAutofit/>
          </a:bodyPr>
          <a:lstStyle>
            <a:lvl1pPr algn="l">
              <a:defRPr sz="7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19650" y="2341208"/>
            <a:ext cx="3638550" cy="451679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19650" y="5"/>
            <a:ext cx="3638550" cy="225795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54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Photos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846735"/>
            <a:ext cx="4003570" cy="551462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  <a:p>
            <a:r>
              <a:rPr lang="en-US" dirty="0" smtClean="0"/>
              <a:t>Body Level Five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819650" y="2341208"/>
            <a:ext cx="3638550" cy="451679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819650" y="5"/>
            <a:ext cx="3638550" cy="2257956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07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Photos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85800" y="252050"/>
            <a:ext cx="7989500" cy="1799297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1800" baseline="0">
                <a:solidFill>
                  <a:srgbClr val="373C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Body Level One</a:t>
            </a:r>
          </a:p>
          <a:p>
            <a:r>
              <a:rPr lang="en-US" dirty="0" smtClean="0"/>
              <a:t>Body Level Two</a:t>
            </a:r>
          </a:p>
          <a:p>
            <a:r>
              <a:rPr lang="en-US" dirty="0" smtClean="0"/>
              <a:t>Body Level Three</a:t>
            </a:r>
          </a:p>
          <a:p>
            <a:r>
              <a:rPr lang="en-US" dirty="0" smtClean="0"/>
              <a:t>Body Level Four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85800" y="2225389"/>
            <a:ext cx="3884166" cy="463261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791134" y="2225389"/>
            <a:ext cx="3884166" cy="463261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00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s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815" y="1910580"/>
            <a:ext cx="4025280" cy="494742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7781" y="241570"/>
            <a:ext cx="8141368" cy="1470025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723869" y="1910580"/>
            <a:ext cx="4025280" cy="494742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75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s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815" y="1910580"/>
            <a:ext cx="4025280" cy="494742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7781" y="241570"/>
            <a:ext cx="4027314" cy="1470025"/>
          </a:xfrm>
        </p:spPr>
        <p:txBody>
          <a:bodyPr>
            <a:noAutofit/>
          </a:bodyPr>
          <a:lstStyle>
            <a:lvl1pPr algn="l">
              <a:defRPr sz="7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723869" y="1910580"/>
            <a:ext cx="4025280" cy="494742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723869" y="4"/>
            <a:ext cx="4025280" cy="182373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380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902906" y="1910580"/>
            <a:ext cx="7498887" cy="4947421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7781" y="241570"/>
            <a:ext cx="8141368" cy="1470025"/>
          </a:xfrm>
        </p:spPr>
        <p:txBody>
          <a:bodyPr>
            <a:noAutofit/>
          </a:bodyPr>
          <a:lstStyle>
            <a:lvl1pPr algn="l">
              <a:defRPr sz="11200"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3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61791" y="1487211"/>
            <a:ext cx="7889669" cy="5359933"/>
          </a:xfrm>
        </p:spPr>
        <p:txBody>
          <a:bodyPr/>
          <a:lstStyle/>
          <a:p>
            <a:r>
              <a:rPr lang="en-AU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624106-4EDA-8E46-9E28-CA60D1BD6089}" type="datetimeFigureOut">
              <a:rPr lang="en-US" smtClean="0"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F9B8D4-85EA-ED4C-A450-C4D419260B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653" r:id="rId16"/>
    <p:sldLayoutId id="2147483654" r:id="rId17"/>
    <p:sldLayoutId id="2147483655" r:id="rId18"/>
    <p:sldLayoutId id="2147483665" r:id="rId19"/>
    <p:sldLayoutId id="2147483656" r:id="rId20"/>
    <p:sldLayoutId id="2147483657" r:id="rId21"/>
    <p:sldLayoutId id="2147483658" r:id="rId22"/>
    <p:sldLayoutId id="2147483659" r:id="rId23"/>
    <p:sldLayoutId id="2147483660" r:id="rId24"/>
    <p:sldLayoutId id="2147483661" r:id="rId25"/>
    <p:sldLayoutId id="2147483662" r:id="rId26"/>
    <p:sldLayoutId id="2147483663" r:id="rId27"/>
    <p:sldLayoutId id="2147483664" r:id="rId28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95" y="2418460"/>
            <a:ext cx="4005327" cy="38199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7808" y="719791"/>
            <a:ext cx="395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13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Were your learning objectives met</a:t>
            </a:r>
          </a:p>
          <a:p>
            <a:r>
              <a:rPr lang="en-US" dirty="0" smtClean="0"/>
              <a:t>What did you learn about your clinical/technical skills</a:t>
            </a:r>
          </a:p>
          <a:p>
            <a:r>
              <a:rPr lang="en-US" dirty="0" smtClean="0"/>
              <a:t>What did you learn about your teamwork skills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eview Learning Points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1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What actions can you take to improve your future practice?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lan ahead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4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2771"/>
            <a:ext cx="7772400" cy="2060396"/>
          </a:xfrm>
        </p:spPr>
        <p:txBody>
          <a:bodyPr/>
          <a:lstStyle/>
          <a:p>
            <a:r>
              <a:rPr lang="en-US" sz="4800" dirty="0" smtClean="0"/>
              <a:t>Structured Debriefing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" name="Picture 2" descr="MP9004387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801" y="2619501"/>
            <a:ext cx="2328346" cy="3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942378"/>
            <a:ext cx="7772400" cy="759421"/>
          </a:xfrm>
        </p:spPr>
        <p:txBody>
          <a:bodyPr/>
          <a:lstStyle/>
          <a:p>
            <a:pPr algn="ctr"/>
            <a:r>
              <a:rPr lang="en-US" sz="3600" b="1" dirty="0" err="1" smtClean="0"/>
              <a:t>Lewin’s</a:t>
            </a:r>
            <a:r>
              <a:rPr lang="en-US" sz="3600" b="1" dirty="0" smtClean="0"/>
              <a:t>/Kolb’s Learning Cycle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118036"/>
            <a:ext cx="4981450" cy="38166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2600" y="5934670"/>
            <a:ext cx="854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 http</a:t>
            </a:r>
            <a:r>
              <a:rPr lang="en-US" dirty="0"/>
              <a:t>://</a:t>
            </a:r>
            <a:r>
              <a:rPr lang="en-US" dirty="0" err="1"/>
              <a:t>www.ldu.leeds.ac.uk</a:t>
            </a:r>
            <a:r>
              <a:rPr lang="en-US" dirty="0"/>
              <a:t>/</a:t>
            </a:r>
            <a:r>
              <a:rPr lang="en-US" dirty="0" err="1"/>
              <a:t>ldu</a:t>
            </a:r>
            <a:r>
              <a:rPr lang="en-US" dirty="0"/>
              <a:t>/</a:t>
            </a:r>
            <a:r>
              <a:rPr lang="en-US" dirty="0" err="1"/>
              <a:t>sddu_multimedia</a:t>
            </a:r>
            <a:r>
              <a:rPr lang="en-US" dirty="0"/>
              <a:t>/</a:t>
            </a:r>
            <a:r>
              <a:rPr lang="en-US" dirty="0" err="1"/>
              <a:t>kolb</a:t>
            </a:r>
            <a:r>
              <a:rPr lang="en-US" dirty="0"/>
              <a:t>/</a:t>
            </a:r>
            <a:r>
              <a:rPr lang="en-US" dirty="0" err="1"/>
              <a:t>static_version.php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5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753508" y="1976612"/>
            <a:ext cx="7772400" cy="3780651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Promoting Performance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Technical aspects and Human factors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Mutually engaging and learning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Guided reflection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Time efficient tool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Evidence based Tool.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15418" y="582111"/>
            <a:ext cx="6878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Structured Debriefing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33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685800" y="2724656"/>
            <a:ext cx="7772400" cy="36388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</a:t>
            </a:r>
            <a:r>
              <a:rPr lang="en-US" sz="3600" dirty="0"/>
              <a:t>	</a:t>
            </a:r>
            <a:r>
              <a:rPr lang="en-US" sz="3600" dirty="0" smtClean="0"/>
              <a:t>	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et </a:t>
            </a:r>
            <a:r>
              <a:rPr lang="en-US" sz="3600" dirty="0"/>
              <a:t>learning </a:t>
            </a:r>
            <a:r>
              <a:rPr lang="en-US" sz="3600" dirty="0" smtClean="0"/>
              <a:t>objectives </a:t>
            </a:r>
          </a:p>
          <a:p>
            <a:r>
              <a:rPr lang="en-US" sz="3600" dirty="0" smtClean="0"/>
              <a:t>H		</a:t>
            </a:r>
            <a:r>
              <a:rPr lang="en-US" sz="3600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/>
              <a:t>ow </a:t>
            </a:r>
            <a:r>
              <a:rPr lang="en-US" sz="3600" dirty="0"/>
              <a:t>did it </a:t>
            </a:r>
            <a:r>
              <a:rPr lang="en-US" sz="3600" dirty="0" smtClean="0"/>
              <a:t>go</a:t>
            </a:r>
          </a:p>
          <a:p>
            <a:r>
              <a:rPr lang="en-US" sz="3600" dirty="0" smtClean="0"/>
              <a:t>A		</a:t>
            </a:r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ddress concerns</a:t>
            </a:r>
          </a:p>
          <a:p>
            <a:r>
              <a:rPr lang="en-US" sz="3600" dirty="0" smtClean="0"/>
              <a:t>R		</a:t>
            </a:r>
            <a:r>
              <a:rPr lang="en-US" sz="3600" dirty="0" smtClean="0">
                <a:solidFill>
                  <a:srgbClr val="FF0000"/>
                </a:solidFill>
              </a:rPr>
              <a:t>R</a:t>
            </a:r>
            <a:r>
              <a:rPr lang="en-US" sz="3600" dirty="0" smtClean="0"/>
              <a:t>eview </a:t>
            </a:r>
            <a:r>
              <a:rPr lang="en-US" sz="3600" dirty="0"/>
              <a:t>learning </a:t>
            </a:r>
            <a:r>
              <a:rPr lang="en-US" sz="3600" dirty="0" smtClean="0"/>
              <a:t>points</a:t>
            </a:r>
            <a:endParaRPr lang="en-US" sz="3600" dirty="0"/>
          </a:p>
          <a:p>
            <a:r>
              <a:rPr lang="en-US" sz="3600" dirty="0" smtClean="0"/>
              <a:t>P		</a:t>
            </a:r>
            <a:r>
              <a:rPr lang="en-US" sz="3600" dirty="0" smtClean="0">
                <a:solidFill>
                  <a:srgbClr val="FF0000"/>
                </a:solidFill>
              </a:rPr>
              <a:t>P</a:t>
            </a:r>
            <a:r>
              <a:rPr lang="en-US" sz="3600" dirty="0" smtClean="0"/>
              <a:t>lan </a:t>
            </a:r>
            <a:r>
              <a:rPr lang="en-US" sz="3600" dirty="0"/>
              <a:t>ahead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would you like to get out of this case:</a:t>
            </a:r>
          </a:p>
          <a:p>
            <a:r>
              <a:rPr lang="en-US" dirty="0" smtClean="0"/>
              <a:t>Cognitive (e.g. proficiency in chronic disease diagnosis and management)</a:t>
            </a:r>
          </a:p>
          <a:p>
            <a:r>
              <a:rPr lang="en-US" dirty="0" smtClean="0"/>
              <a:t>Affective (e.g. maintaining composure while dealing with difficult patient)</a:t>
            </a:r>
          </a:p>
          <a:p>
            <a:r>
              <a:rPr lang="en-US" dirty="0" smtClean="0"/>
              <a:t>Psychomotor (e.g. use of CAGE in alcohol use, HEADDSS in adolescents, Hand washing before examination)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et Learning Objectives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9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Communication skills and rapport ( active listening, empathy, verbal </a:t>
            </a:r>
            <a:r>
              <a:rPr lang="en-US" dirty="0" err="1"/>
              <a:t>vs</a:t>
            </a:r>
            <a:r>
              <a:rPr lang="en-US" dirty="0"/>
              <a:t> non verbal reflection etc.)</a:t>
            </a:r>
          </a:p>
          <a:p>
            <a:r>
              <a:rPr lang="en-US" dirty="0"/>
              <a:t>Setting scene for the consultation</a:t>
            </a:r>
          </a:p>
          <a:p>
            <a:r>
              <a:rPr lang="en-US" dirty="0"/>
              <a:t>History taking: focused, templates</a:t>
            </a:r>
          </a:p>
          <a:p>
            <a:r>
              <a:rPr lang="en-US" dirty="0"/>
              <a:t>System check, physical examination, patient's considerations</a:t>
            </a:r>
          </a:p>
          <a:p>
            <a:r>
              <a:rPr lang="en-US" dirty="0"/>
              <a:t>Diagnosis and differentials</a:t>
            </a:r>
          </a:p>
          <a:p>
            <a:r>
              <a:rPr lang="en-US" dirty="0"/>
              <a:t>Investigations, reasoning and cost</a:t>
            </a:r>
          </a:p>
          <a:p>
            <a:r>
              <a:rPr lang="en-US" dirty="0"/>
              <a:t>Management, Bio-psycho-social approach</a:t>
            </a:r>
          </a:p>
          <a:p>
            <a:r>
              <a:rPr lang="en-US" dirty="0"/>
              <a:t>Time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S</a:t>
            </a:r>
            <a:r>
              <a:rPr lang="en-US" sz="3600" dirty="0"/>
              <a:t>et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6149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What went well</a:t>
            </a:r>
          </a:p>
          <a:p>
            <a:r>
              <a:rPr lang="en-US" dirty="0" smtClean="0"/>
              <a:t>Why</a:t>
            </a:r>
          </a:p>
          <a:p>
            <a:r>
              <a:rPr lang="en-US" dirty="0" smtClean="0"/>
              <a:t>Doctor’s Factors</a:t>
            </a:r>
          </a:p>
          <a:p>
            <a:r>
              <a:rPr lang="en-US" dirty="0" smtClean="0"/>
              <a:t>Patient's factors</a:t>
            </a:r>
          </a:p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H</a:t>
            </a:r>
            <a:r>
              <a:rPr lang="en-US" sz="3600" dirty="0" smtClean="0"/>
              <a:t>ow did it go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What did not go well</a:t>
            </a:r>
          </a:p>
          <a:p>
            <a:r>
              <a:rPr lang="en-US" dirty="0" smtClean="0"/>
              <a:t>Why</a:t>
            </a:r>
          </a:p>
          <a:p>
            <a:r>
              <a:rPr lang="en-US" dirty="0"/>
              <a:t>Doctor’s Factors</a:t>
            </a:r>
          </a:p>
          <a:p>
            <a:r>
              <a:rPr lang="en-US" dirty="0"/>
              <a:t>Patient's factors</a:t>
            </a:r>
          </a:p>
          <a:p>
            <a:r>
              <a:rPr lang="en-US" dirty="0"/>
              <a:t>environment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/>
              <a:t>ddress concerns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27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267</TotalTime>
  <Words>208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PowerPoint Presentation</vt:lpstr>
      <vt:lpstr>Structured Debriefing  </vt:lpstr>
      <vt:lpstr>Lewin’s/Kolb’s Learning Cycle</vt:lpstr>
      <vt:lpstr>PowerPoint Presentation</vt:lpstr>
      <vt:lpstr>SHARP</vt:lpstr>
      <vt:lpstr>Set Learning Objectives</vt:lpstr>
      <vt:lpstr>Set Learning Objectives</vt:lpstr>
      <vt:lpstr>How did it go</vt:lpstr>
      <vt:lpstr>Address concerns</vt:lpstr>
      <vt:lpstr>Review Learning Points</vt:lpstr>
      <vt:lpstr>Plan ahead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Audrius</dc:creator>
  <cp:lastModifiedBy>Yousuf Ahmad</cp:lastModifiedBy>
  <cp:revision>30</cp:revision>
  <cp:lastPrinted>2015-07-01T05:23:42Z</cp:lastPrinted>
  <dcterms:created xsi:type="dcterms:W3CDTF">2012-04-26T05:18:06Z</dcterms:created>
  <dcterms:modified xsi:type="dcterms:W3CDTF">2015-07-01T05:23:45Z</dcterms:modified>
</cp:coreProperties>
</file>